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</p:sldMasterIdLst>
  <p:notesMasterIdLst>
    <p:notesMasterId r:id="rId25"/>
  </p:notesMasterIdLst>
  <p:handoutMasterIdLst>
    <p:handoutMasterId r:id="rId26"/>
  </p:handoutMasterIdLst>
  <p:sldIdLst>
    <p:sldId id="256" r:id="rId3"/>
    <p:sldId id="274" r:id="rId4"/>
    <p:sldId id="273" r:id="rId5"/>
    <p:sldId id="258" r:id="rId6"/>
    <p:sldId id="276" r:id="rId7"/>
    <p:sldId id="264" r:id="rId8"/>
    <p:sldId id="289" r:id="rId9"/>
    <p:sldId id="277" r:id="rId10"/>
    <p:sldId id="290" r:id="rId11"/>
    <p:sldId id="275" r:id="rId12"/>
    <p:sldId id="284" r:id="rId13"/>
    <p:sldId id="286" r:id="rId14"/>
    <p:sldId id="285" r:id="rId15"/>
    <p:sldId id="287" r:id="rId16"/>
    <p:sldId id="278" r:id="rId17"/>
    <p:sldId id="279" r:id="rId18"/>
    <p:sldId id="280" r:id="rId19"/>
    <p:sldId id="281" r:id="rId20"/>
    <p:sldId id="282" r:id="rId21"/>
    <p:sldId id="283" r:id="rId22"/>
    <p:sldId id="288" r:id="rId23"/>
    <p:sldId id="272" r:id="rId24"/>
  </p:sldIdLst>
  <p:sldSz cx="9144000" cy="6858000" type="screen4x3"/>
  <p:notesSz cx="6669088" cy="97536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5952">
          <p15:clr>
            <a:srgbClr val="A4A3A4"/>
          </p15:clr>
        </p15:guide>
        <p15:guide id="4" pos="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 userDrawn="1">
          <p15:clr>
            <a:srgbClr val="A4A3A4"/>
          </p15:clr>
        </p15:guide>
        <p15:guide id="2" pos="377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36B"/>
    <a:srgbClr val="D1D4D3"/>
    <a:srgbClr val="385182"/>
    <a:srgbClr val="ADD6EB"/>
    <a:srgbClr val="D17018"/>
    <a:srgbClr val="C2D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48" autoAdjust="0"/>
    <p:restoredTop sz="91709" autoAdjust="0"/>
  </p:normalViewPr>
  <p:slideViewPr>
    <p:cSldViewPr snapToGrid="0">
      <p:cViewPr>
        <p:scale>
          <a:sx n="77" d="100"/>
          <a:sy n="77" d="100"/>
        </p:scale>
        <p:origin x="168" y="732"/>
      </p:cViewPr>
      <p:guideLst>
        <p:guide orient="horz" pos="2160"/>
        <p:guide pos="2880"/>
        <p:guide orient="horz" pos="5952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94" d="100"/>
          <a:sy n="94" d="100"/>
        </p:scale>
        <p:origin x="2880" y="102"/>
      </p:cViewPr>
      <p:guideLst>
        <p:guide orient="horz" pos="3072"/>
        <p:guide pos="377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75530" y="9102253"/>
            <a:ext cx="3492004" cy="201267"/>
          </a:xfrm>
          <a:prstGeom prst="rect">
            <a:avLst/>
          </a:prstGeom>
        </p:spPr>
        <p:txBody>
          <a:bodyPr vert="horz" lIns="89763" tIns="44881" rIns="89763" bIns="44881" rtlCol="0"/>
          <a:lstStyle>
            <a:lvl1pPr algn="l">
              <a:defRPr sz="1200"/>
            </a:lvl1pPr>
          </a:lstStyle>
          <a:p>
            <a:endParaRPr lang="en-US" sz="800" dirty="0">
              <a:solidFill>
                <a:srgbClr val="BFBFB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69697" y="611257"/>
            <a:ext cx="2423922" cy="239654"/>
          </a:xfrm>
          <a:prstGeom prst="rect">
            <a:avLst/>
          </a:prstGeom>
        </p:spPr>
        <p:txBody>
          <a:bodyPr vert="horz" lIns="89763" tIns="44881" rIns="89763" bIns="44881" rtlCol="0" anchor="b"/>
          <a:lstStyle>
            <a:lvl1pPr algn="l">
              <a:defRPr sz="1200"/>
            </a:lvl1pPr>
          </a:lstStyle>
          <a:p>
            <a:r>
              <a:rPr lang="sv-SE" sz="800" dirty="0">
                <a:solidFill>
                  <a:srgbClr val="267399"/>
                </a:solidFill>
              </a:rPr>
              <a:t>© SIWI | </a:t>
            </a:r>
            <a:r>
              <a:rPr lang="sv-SE" sz="800" dirty="0" err="1">
                <a:solidFill>
                  <a:srgbClr val="267399"/>
                </a:solidFill>
              </a:rPr>
              <a:t>siwi.org</a:t>
            </a:r>
            <a:endParaRPr lang="sv-SE" sz="800" dirty="0">
              <a:solidFill>
                <a:srgbClr val="2673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6519" y="9258774"/>
            <a:ext cx="2416374" cy="239654"/>
          </a:xfrm>
          <a:prstGeom prst="rect">
            <a:avLst/>
          </a:prstGeom>
        </p:spPr>
        <p:txBody>
          <a:bodyPr vert="horz" lIns="89763" tIns="44881" rIns="89763" bIns="44881" rtlCol="0" anchor="b"/>
          <a:lstStyle>
            <a:lvl1pPr algn="r">
              <a:defRPr sz="1200"/>
            </a:lvl1pPr>
          </a:lstStyle>
          <a:p>
            <a:fld id="{89DA0158-6E98-488C-866E-B889D4F7E93E}" type="slidenum">
              <a:rPr lang="en-US" sz="800">
                <a:solidFill>
                  <a:srgbClr val="BFBFBF"/>
                </a:solidFill>
              </a:rPr>
              <a:t>‹#›</a:t>
            </a:fld>
            <a:endParaRPr lang="en-US" sz="8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9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31838"/>
            <a:ext cx="48752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63" tIns="44881" rIns="89763" bIns="44881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89763" tIns="44881" rIns="89763" bIns="44881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8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9145" y="9281167"/>
            <a:ext cx="2422315" cy="231086"/>
          </a:xfrm>
          <a:prstGeom prst="rect">
            <a:avLst/>
          </a:prstGeom>
        </p:spPr>
        <p:txBody>
          <a:bodyPr vert="horz" lIns="89763" tIns="44881" rIns="89763" bIns="44881" rtlCol="0"/>
          <a:lstStyle>
            <a:lvl1pPr algn="r">
              <a:defRPr sz="1200"/>
            </a:lvl1pPr>
          </a:lstStyle>
          <a:p>
            <a:pPr algn="l"/>
            <a:fld id="{FB2B6EB0-4F6A-4C58-BD49-C3C14520575D}" type="datetimeFigureOut">
              <a:rPr lang="en-US" sz="800" smtClean="0">
                <a:solidFill>
                  <a:srgbClr val="BFBFBF"/>
                </a:solidFill>
              </a:rPr>
              <a:pPr algn="l"/>
              <a:t>9/2/2015</a:t>
            </a:fld>
            <a:endParaRPr lang="en-US" sz="800" dirty="0">
              <a:solidFill>
                <a:srgbClr val="BFBFBF"/>
              </a:solidFill>
            </a:endParaRPr>
          </a:p>
        </p:txBody>
      </p:sp>
      <p:sp>
        <p:nvSpPr>
          <p:cNvPr id="9" name="Header Placeholder 1"/>
          <p:cNvSpPr>
            <a:spLocks noGrp="1"/>
          </p:cNvSpPr>
          <p:nvPr>
            <p:ph type="hdr" sz="quarter"/>
          </p:nvPr>
        </p:nvSpPr>
        <p:spPr>
          <a:xfrm>
            <a:off x="567828" y="9102253"/>
            <a:ext cx="3492004" cy="201267"/>
          </a:xfrm>
          <a:prstGeom prst="rect">
            <a:avLst/>
          </a:prstGeom>
        </p:spPr>
        <p:txBody>
          <a:bodyPr vert="horz" lIns="89763" tIns="44881" rIns="89763" bIns="44881" rtlCol="0"/>
          <a:lstStyle>
            <a:lvl1pPr algn="l">
              <a:defRPr sz="1200"/>
            </a:lvl1pPr>
          </a:lstStyle>
          <a:p>
            <a:endParaRPr lang="en-US" sz="800" dirty="0">
              <a:solidFill>
                <a:srgbClr val="BFBFBF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565260" y="371603"/>
            <a:ext cx="2423922" cy="239654"/>
          </a:xfrm>
          <a:prstGeom prst="rect">
            <a:avLst/>
          </a:prstGeom>
        </p:spPr>
        <p:txBody>
          <a:bodyPr vert="horz" lIns="89763" tIns="44881" rIns="89763" bIns="44881" rtlCol="0" anchor="b"/>
          <a:lstStyle>
            <a:lvl1pPr algn="l">
              <a:defRPr sz="1200"/>
            </a:lvl1pPr>
          </a:lstStyle>
          <a:p>
            <a:r>
              <a:rPr lang="sv-SE" sz="800" dirty="0">
                <a:solidFill>
                  <a:srgbClr val="267399"/>
                </a:solidFill>
              </a:rPr>
              <a:t>© SIWI | </a:t>
            </a:r>
            <a:r>
              <a:rPr lang="sv-SE" sz="800" dirty="0" err="1" smtClean="0">
                <a:solidFill>
                  <a:srgbClr val="267399"/>
                </a:solidFill>
              </a:rPr>
              <a:t>siwi.org</a:t>
            </a:r>
            <a:endParaRPr lang="sv-SE" sz="800" dirty="0">
              <a:solidFill>
                <a:srgbClr val="267399"/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3866519" y="9258774"/>
            <a:ext cx="2131882" cy="239654"/>
          </a:xfrm>
          <a:prstGeom prst="rect">
            <a:avLst/>
          </a:prstGeom>
        </p:spPr>
        <p:txBody>
          <a:bodyPr vert="horz" lIns="89763" tIns="44881" rIns="89763" bIns="44881" rtlCol="0" anchor="b"/>
          <a:lstStyle>
            <a:lvl1pPr algn="r">
              <a:defRPr sz="1200"/>
            </a:lvl1pPr>
          </a:lstStyle>
          <a:p>
            <a:fld id="{89DA0158-6E98-488C-866E-B889D4F7E93E}" type="slidenum">
              <a:rPr lang="en-US" sz="800" smtClean="0">
                <a:solidFill>
                  <a:srgbClr val="BFBFBF"/>
                </a:solidFill>
              </a:rPr>
              <a:t>‹#›</a:t>
            </a:fld>
            <a:endParaRPr lang="en-US" sz="8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6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A0158-6E98-488C-866E-B889D4F7E93E}" type="slidenum">
              <a:rPr lang="en-US" sz="800">
                <a:solidFill>
                  <a:srgbClr val="BFBFBF"/>
                </a:solidFill>
              </a:rPr>
              <a:t>1</a:t>
            </a:fld>
            <a:endParaRPr lang="en-US" sz="8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7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D025-4B06-4A6B-B5A0-AF4EAA737CC4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5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A0158-6E98-488C-866E-B889D4F7E93E}" type="slidenum">
              <a:rPr lang="en-US" sz="800">
                <a:solidFill>
                  <a:srgbClr val="BFBFBF"/>
                </a:solidFill>
              </a:rPr>
              <a:t>4</a:t>
            </a:fld>
            <a:endParaRPr lang="en-US" sz="8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2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A0158-6E98-488C-866E-B889D4F7E93E}" type="slidenum">
              <a:rPr lang="en-US" sz="800">
                <a:solidFill>
                  <a:srgbClr val="BFBFBF"/>
                </a:solidFill>
              </a:rPr>
              <a:t>6</a:t>
            </a:fld>
            <a:endParaRPr lang="en-US" sz="8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8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WI start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41504" y="177489"/>
            <a:ext cx="8658000" cy="5724000"/>
          </a:xfrm>
          <a:prstGeom prst="rect">
            <a:avLst/>
          </a:prstGeom>
          <a:solidFill>
            <a:srgbClr val="AD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ktangel 7"/>
          <p:cNvSpPr/>
          <p:nvPr userDrawn="1"/>
        </p:nvSpPr>
        <p:spPr>
          <a:xfrm>
            <a:off x="2932371" y="568747"/>
            <a:ext cx="5579689" cy="4943942"/>
          </a:xfrm>
          <a:prstGeom prst="rect">
            <a:avLst/>
          </a:prstGeom>
          <a:solidFill>
            <a:srgbClr val="06436B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3345683" y="1120594"/>
            <a:ext cx="5099610" cy="1015996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err="1" smtClean="0"/>
              <a:t>Klicksa</a:t>
            </a:r>
            <a:r>
              <a:rPr lang="sv-SE" dirty="0" smtClean="0"/>
              <a:t> här för att ändra format</a:t>
            </a:r>
            <a:endParaRPr lang="sv-SE" dirty="0"/>
          </a:p>
        </p:txBody>
      </p:sp>
      <p:pic>
        <p:nvPicPr>
          <p:cNvPr id="9" name="Bildobjekt 8" descr="Våg_vänsterställ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9" y="1417545"/>
            <a:ext cx="1145430" cy="432048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345155" y="2144061"/>
            <a:ext cx="5106114" cy="1367118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pic>
        <p:nvPicPr>
          <p:cNvPr id="7" name="Bildobjekt 6" descr="SIWI_Logo_150318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16" y="6021288"/>
            <a:ext cx="1008112" cy="672075"/>
          </a:xfrm>
          <a:prstGeom prst="rect">
            <a:avLst/>
          </a:prstGeom>
        </p:spPr>
      </p:pic>
      <p:sp>
        <p:nvSpPr>
          <p:cNvPr id="8" name="textruta 7"/>
          <p:cNvSpPr txBox="1"/>
          <p:nvPr userDrawn="1"/>
        </p:nvSpPr>
        <p:spPr>
          <a:xfrm>
            <a:off x="135444" y="6453336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siwi.org</a:t>
            </a:r>
            <a:endParaRPr lang="sv-SE" sz="900" dirty="0">
              <a:solidFill>
                <a:srgbClr val="267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H_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/>
          <p:cNvSpPr txBox="1"/>
          <p:nvPr userDrawn="1"/>
        </p:nvSpPr>
        <p:spPr>
          <a:xfrm>
            <a:off x="6948264" y="6453336"/>
            <a:ext cx="2195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swedishwaterhouse.se</a:t>
            </a:r>
            <a:endParaRPr lang="sv-SE" sz="900" dirty="0">
              <a:solidFill>
                <a:srgbClr val="267399"/>
              </a:solidFill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4716016" y="1700808"/>
            <a:ext cx="3695866" cy="4320480"/>
          </a:xfrm>
          <a:prstGeom prst="rect">
            <a:avLst/>
          </a:prstGeom>
          <a:solidFill>
            <a:srgbClr val="D6EBF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 userDrawn="1"/>
        </p:nvSpPr>
        <p:spPr>
          <a:xfrm>
            <a:off x="739774" y="1700808"/>
            <a:ext cx="3688209" cy="4320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latshållare för innehåll 2"/>
          <p:cNvSpPr>
            <a:spLocks noGrp="1"/>
          </p:cNvSpPr>
          <p:nvPr>
            <p:ph sz="half" idx="1"/>
          </p:nvPr>
        </p:nvSpPr>
        <p:spPr>
          <a:xfrm>
            <a:off x="827584" y="1816224"/>
            <a:ext cx="3600400" cy="4133056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6" name="Platshållare för innehåll 3"/>
          <p:cNvSpPr>
            <a:spLocks noGrp="1"/>
          </p:cNvSpPr>
          <p:nvPr>
            <p:ph sz="half" idx="2"/>
          </p:nvPr>
        </p:nvSpPr>
        <p:spPr>
          <a:xfrm>
            <a:off x="4860032" y="1816224"/>
            <a:ext cx="3574262" cy="4133056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17" name="Bildobjekt 10" descr="Våg_högerställ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38" y="600342"/>
            <a:ext cx="1152128" cy="407833"/>
          </a:xfrm>
          <a:prstGeom prst="rect">
            <a:avLst/>
          </a:prstGeom>
        </p:spPr>
      </p:pic>
      <p:sp>
        <p:nvSpPr>
          <p:cNvPr id="18" name="Rubrik 1"/>
          <p:cNvSpPr>
            <a:spLocks noGrp="1"/>
          </p:cNvSpPr>
          <p:nvPr>
            <p:ph type="title"/>
          </p:nvPr>
        </p:nvSpPr>
        <p:spPr>
          <a:xfrm>
            <a:off x="611560" y="222248"/>
            <a:ext cx="7394078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1482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H fac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739774" y="1700808"/>
            <a:ext cx="2793813" cy="4320480"/>
          </a:xfrm>
          <a:prstGeom prst="rect">
            <a:avLst/>
          </a:prstGeom>
          <a:solidFill>
            <a:srgbClr val="06436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innehåll 2"/>
          <p:cNvSpPr>
            <a:spLocks noGrp="1"/>
          </p:cNvSpPr>
          <p:nvPr>
            <p:ph sz="half" idx="1"/>
          </p:nvPr>
        </p:nvSpPr>
        <p:spPr>
          <a:xfrm>
            <a:off x="827584" y="1816224"/>
            <a:ext cx="2661181" cy="4133056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8" name="textruta 7"/>
          <p:cNvSpPr txBox="1"/>
          <p:nvPr userDrawn="1"/>
        </p:nvSpPr>
        <p:spPr>
          <a:xfrm>
            <a:off x="6948264" y="6453336"/>
            <a:ext cx="2195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swedishwaterhouse.se</a:t>
            </a:r>
            <a:endParaRPr lang="sv-SE" sz="900" dirty="0">
              <a:solidFill>
                <a:srgbClr val="267399"/>
              </a:solidFill>
            </a:endParaRPr>
          </a:p>
        </p:txBody>
      </p:sp>
      <p:pic>
        <p:nvPicPr>
          <p:cNvPr id="9" name="Bildobjekt 8" descr="Våg_högerställ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38" y="764704"/>
            <a:ext cx="1152128" cy="407833"/>
          </a:xfrm>
          <a:prstGeom prst="rect">
            <a:avLst/>
          </a:prstGeom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11560" y="223200"/>
            <a:ext cx="7394078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8057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WW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IWI-WWW_307_150318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67" y="6083770"/>
            <a:ext cx="1489803" cy="544882"/>
          </a:xfrm>
          <a:prstGeom prst="rect">
            <a:avLst/>
          </a:prstGeom>
        </p:spPr>
      </p:pic>
      <p:sp>
        <p:nvSpPr>
          <p:cNvPr id="9" name="textruta 8"/>
          <p:cNvSpPr txBox="1"/>
          <p:nvPr userDrawn="1"/>
        </p:nvSpPr>
        <p:spPr>
          <a:xfrm>
            <a:off x="179512" y="6453336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worldwaterweek.se</a:t>
            </a:r>
            <a:endParaRPr lang="sv-SE" sz="900" dirty="0">
              <a:solidFill>
                <a:srgbClr val="267399"/>
              </a:solidFill>
            </a:endParaRPr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611560" y="1435838"/>
            <a:ext cx="8075240" cy="4525963"/>
          </a:xfrm>
        </p:spPr>
        <p:txBody>
          <a:bodyPr/>
          <a:lstStyle>
            <a:lvl1pPr>
              <a:defRPr lang="sv-SE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611560" y="222248"/>
            <a:ext cx="8075240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437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WW 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6948264" y="6453336"/>
            <a:ext cx="2195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worldwaterweek.se</a:t>
            </a:r>
            <a:endParaRPr lang="sv-SE" sz="900" dirty="0">
              <a:solidFill>
                <a:srgbClr val="267399"/>
              </a:solidFill>
            </a:endParaRPr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611560" y="1435838"/>
            <a:ext cx="8075240" cy="4525963"/>
          </a:xfrm>
        </p:spPr>
        <p:txBody>
          <a:bodyPr/>
          <a:lstStyle>
            <a:lvl1pPr>
              <a:defRPr lang="sv-SE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9" name="Bildobjekt 8" descr="Våg_högerställ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38" y="600342"/>
            <a:ext cx="1152128" cy="407833"/>
          </a:xfrm>
          <a:prstGeom prst="rect">
            <a:avLst/>
          </a:prstGeom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11560" y="223200"/>
            <a:ext cx="7394078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7091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WW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/>
          <p:cNvSpPr txBox="1"/>
          <p:nvPr userDrawn="1"/>
        </p:nvSpPr>
        <p:spPr>
          <a:xfrm>
            <a:off x="6948264" y="6453336"/>
            <a:ext cx="2195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worldwaterweek.se</a:t>
            </a:r>
            <a:endParaRPr lang="sv-SE" sz="900" dirty="0">
              <a:solidFill>
                <a:srgbClr val="267399"/>
              </a:solidFill>
            </a:endParaRPr>
          </a:p>
        </p:txBody>
      </p:sp>
      <p:pic>
        <p:nvPicPr>
          <p:cNvPr id="12" name="Bildobjekt 11" descr="Våg_högerställ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38" y="764704"/>
            <a:ext cx="1152128" cy="407833"/>
          </a:xfrm>
          <a:prstGeom prst="rect">
            <a:avLst/>
          </a:prstGeom>
        </p:spPr>
      </p:pic>
      <p:sp>
        <p:nvSpPr>
          <p:cNvPr id="13" name="Rubrik 1"/>
          <p:cNvSpPr>
            <a:spLocks noGrp="1"/>
          </p:cNvSpPr>
          <p:nvPr>
            <p:ph type="title"/>
          </p:nvPr>
        </p:nvSpPr>
        <p:spPr>
          <a:xfrm>
            <a:off x="611560" y="223200"/>
            <a:ext cx="7394078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14" name="Rektangel 13"/>
          <p:cNvSpPr/>
          <p:nvPr userDrawn="1"/>
        </p:nvSpPr>
        <p:spPr>
          <a:xfrm>
            <a:off x="4716016" y="1700808"/>
            <a:ext cx="3695866" cy="4320480"/>
          </a:xfrm>
          <a:prstGeom prst="rect">
            <a:avLst/>
          </a:prstGeom>
          <a:solidFill>
            <a:srgbClr val="D6EBF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/>
          <p:cNvSpPr/>
          <p:nvPr userDrawn="1"/>
        </p:nvSpPr>
        <p:spPr>
          <a:xfrm>
            <a:off x="739774" y="1700808"/>
            <a:ext cx="3688209" cy="4320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827584" y="1816224"/>
            <a:ext cx="3600400" cy="4133056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7" name="Platshållare för innehåll 3"/>
          <p:cNvSpPr>
            <a:spLocks noGrp="1"/>
          </p:cNvSpPr>
          <p:nvPr>
            <p:ph sz="half" idx="2"/>
          </p:nvPr>
        </p:nvSpPr>
        <p:spPr>
          <a:xfrm>
            <a:off x="4860032" y="1816224"/>
            <a:ext cx="3574262" cy="4133056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3300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WW fac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739774" y="1700808"/>
            <a:ext cx="2793813" cy="4320480"/>
          </a:xfrm>
          <a:prstGeom prst="rect">
            <a:avLst/>
          </a:prstGeom>
          <a:solidFill>
            <a:srgbClr val="06436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innehåll 2"/>
          <p:cNvSpPr>
            <a:spLocks noGrp="1"/>
          </p:cNvSpPr>
          <p:nvPr>
            <p:ph sz="half" idx="1"/>
          </p:nvPr>
        </p:nvSpPr>
        <p:spPr>
          <a:xfrm>
            <a:off x="827584" y="1816224"/>
            <a:ext cx="2661181" cy="4133056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8" name="textruta 7"/>
          <p:cNvSpPr txBox="1"/>
          <p:nvPr userDrawn="1"/>
        </p:nvSpPr>
        <p:spPr>
          <a:xfrm>
            <a:off x="6948264" y="6453336"/>
            <a:ext cx="2195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worldwaterweek.se</a:t>
            </a:r>
            <a:endParaRPr lang="sv-SE" sz="900" dirty="0">
              <a:solidFill>
                <a:srgbClr val="267399"/>
              </a:solidFill>
            </a:endParaRPr>
          </a:p>
        </p:txBody>
      </p:sp>
      <p:pic>
        <p:nvPicPr>
          <p:cNvPr id="9" name="Bildobjekt 8" descr="Våg_högerställ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38" y="764704"/>
            <a:ext cx="1152128" cy="407833"/>
          </a:xfrm>
          <a:prstGeom prst="rect">
            <a:avLst/>
          </a:prstGeom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11560" y="223200"/>
            <a:ext cx="7394078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9639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WI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779371" y="1120594"/>
            <a:ext cx="4686299" cy="1015996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779371" y="2144061"/>
            <a:ext cx="4692276" cy="1367118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pic>
        <p:nvPicPr>
          <p:cNvPr id="14" name="Bildobjekt 11" descr="SIWI_Logo_150318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21288"/>
            <a:ext cx="1008112" cy="672075"/>
          </a:xfrm>
          <a:prstGeom prst="rect">
            <a:avLst/>
          </a:prstGeom>
        </p:spPr>
      </p:pic>
      <p:sp>
        <p:nvSpPr>
          <p:cNvPr id="15" name="textruta 12"/>
          <p:cNvSpPr txBox="1"/>
          <p:nvPr userDrawn="1"/>
        </p:nvSpPr>
        <p:spPr>
          <a:xfrm>
            <a:off x="179512" y="6453336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siwi.org</a:t>
            </a:r>
            <a:endParaRPr lang="sv-SE" sz="900" dirty="0">
              <a:solidFill>
                <a:srgbClr val="267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6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60000" y="360000"/>
            <a:ext cx="8424000" cy="5292000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504000" y="504000"/>
            <a:ext cx="8064896" cy="335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Self-Evaluation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UNESCO-IHE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white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Institute for Water Education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FFFFFF">
                    <a:alpha val="60000"/>
                  </a:srgb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2007-2013</a:t>
            </a:r>
          </a:p>
        </p:txBody>
      </p:sp>
      <p:pic>
        <p:nvPicPr>
          <p:cNvPr id="10" name="Picture 9" descr="UNESCO-IHE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883211"/>
            <a:ext cx="2824259" cy="66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4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60000" y="360000"/>
            <a:ext cx="8424000" cy="5292000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2" name="Picture 21" descr="UNESCO-IHE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883211"/>
            <a:ext cx="2824259" cy="6642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00" y="1512000"/>
            <a:ext cx="8136000" cy="4320480"/>
          </a:xfrm>
        </p:spPr>
        <p:txBody>
          <a:bodyPr tIns="108000" bIns="108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548680"/>
            <a:ext cx="8136762" cy="772107"/>
          </a:xfrm>
        </p:spPr>
        <p:txBody>
          <a:bodyPr wrap="none" tIns="108000" bIns="108000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517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440000"/>
            <a:ext cx="81360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 descr="UNESCO-IHE_LOGO-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6380864"/>
            <a:ext cx="1224136" cy="28789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60000" y="6192000"/>
            <a:ext cx="8424000" cy="1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363"/>
            <a:ext cx="2368004" cy="551090"/>
          </a:xfrm>
          <a:solidFill>
            <a:srgbClr val="009FEE"/>
          </a:solidFill>
        </p:spPr>
        <p:txBody>
          <a:bodyPr wrap="none" lIns="144000" tIns="72000" rIns="144000" bIns="108000" anchor="t" anchorCtr="0">
            <a:spAutoFit/>
          </a:bodyPr>
          <a:lstStyle>
            <a:lvl1pPr marL="0" indent="0">
              <a:buNone/>
              <a:defRPr sz="2400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WI start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41504" y="177489"/>
            <a:ext cx="8658000" cy="5724000"/>
          </a:xfrm>
          <a:prstGeom prst="rect">
            <a:avLst/>
          </a:prstGeom>
          <a:solidFill>
            <a:srgbClr val="ADD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ktangel 7"/>
          <p:cNvSpPr/>
          <p:nvPr userDrawn="1"/>
        </p:nvSpPr>
        <p:spPr>
          <a:xfrm>
            <a:off x="3491880" y="836712"/>
            <a:ext cx="5040560" cy="3024336"/>
          </a:xfrm>
          <a:prstGeom prst="rect">
            <a:avLst/>
          </a:prstGeom>
          <a:solidFill>
            <a:srgbClr val="06436B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779371" y="1120594"/>
            <a:ext cx="4686299" cy="1015996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779371" y="2144061"/>
            <a:ext cx="4692276" cy="1367118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pic>
        <p:nvPicPr>
          <p:cNvPr id="12" name="Bildobjekt 8" descr="Våg_vänsterställ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9" y="1417545"/>
            <a:ext cx="1145430" cy="432048"/>
          </a:xfrm>
          <a:prstGeom prst="rect">
            <a:avLst/>
          </a:prstGeom>
        </p:spPr>
      </p:pic>
      <p:pic>
        <p:nvPicPr>
          <p:cNvPr id="13" name="Bildobjekt 6" descr="SIWI_Logo_150318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316" y="6021288"/>
            <a:ext cx="1008112" cy="672075"/>
          </a:xfrm>
          <a:prstGeom prst="rect">
            <a:avLst/>
          </a:prstGeom>
        </p:spPr>
      </p:pic>
      <p:sp>
        <p:nvSpPr>
          <p:cNvPr id="14" name="textruta 7"/>
          <p:cNvSpPr txBox="1"/>
          <p:nvPr userDrawn="1"/>
        </p:nvSpPr>
        <p:spPr>
          <a:xfrm>
            <a:off x="135444" y="6453336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siwi.org</a:t>
            </a:r>
            <a:endParaRPr lang="sv-SE" sz="900" dirty="0">
              <a:solidFill>
                <a:srgbClr val="267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2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00" y="1440000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00"/>
            <a:ext cx="40386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 descr="UNESCO-IHE_LOGO-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6380864"/>
            <a:ext cx="1224136" cy="28789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60000" y="6192000"/>
            <a:ext cx="8424000" cy="1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363"/>
            <a:ext cx="2368004" cy="551090"/>
          </a:xfrm>
          <a:solidFill>
            <a:srgbClr val="009FEE"/>
          </a:solidFill>
        </p:spPr>
        <p:txBody>
          <a:bodyPr wrap="none" lIns="144000" tIns="72000" rIns="144000" bIns="108000" anchor="t" anchorCtr="0">
            <a:spAutoFit/>
          </a:bodyPr>
          <a:lstStyle>
            <a:lvl1pPr marL="0" indent="0">
              <a:buNone/>
              <a:defRPr sz="2400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75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ESCO-IHE_LOGO-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6380864"/>
            <a:ext cx="1224136" cy="28789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60000" y="6192000"/>
            <a:ext cx="8424000" cy="1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UNESCO-IHE_Fascia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75" y="-99392"/>
            <a:ext cx="9358313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356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WI start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779371" y="1120594"/>
            <a:ext cx="4686299" cy="1015996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779371" y="2144061"/>
            <a:ext cx="4692276" cy="1367118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pic>
        <p:nvPicPr>
          <p:cNvPr id="14" name="Bildobjekt 11" descr="SIWI_Logo_150318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21288"/>
            <a:ext cx="1008112" cy="672075"/>
          </a:xfrm>
          <a:prstGeom prst="rect">
            <a:avLst/>
          </a:prstGeom>
        </p:spPr>
      </p:pic>
      <p:sp>
        <p:nvSpPr>
          <p:cNvPr id="15" name="textruta 12"/>
          <p:cNvSpPr txBox="1"/>
          <p:nvPr userDrawn="1"/>
        </p:nvSpPr>
        <p:spPr>
          <a:xfrm>
            <a:off x="179512" y="6453336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siwi.org</a:t>
            </a:r>
            <a:endParaRPr lang="sv-SE" sz="900" dirty="0">
              <a:solidFill>
                <a:srgbClr val="267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07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WI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SIWI_Logo_150318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021288"/>
            <a:ext cx="1008112" cy="672075"/>
          </a:xfrm>
          <a:prstGeom prst="rect">
            <a:avLst/>
          </a:prstGeom>
        </p:spPr>
      </p:pic>
      <p:sp>
        <p:nvSpPr>
          <p:cNvPr id="13" name="textruta 12"/>
          <p:cNvSpPr txBox="1"/>
          <p:nvPr userDrawn="1"/>
        </p:nvSpPr>
        <p:spPr>
          <a:xfrm>
            <a:off x="179512" y="6453336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siwi.org</a:t>
            </a:r>
            <a:endParaRPr lang="sv-SE" sz="900" dirty="0">
              <a:solidFill>
                <a:srgbClr val="267399"/>
              </a:solidFill>
            </a:endParaRPr>
          </a:p>
        </p:txBody>
      </p:sp>
      <p:sp>
        <p:nvSpPr>
          <p:cNvPr id="14" name="Platshållare för innehåll 2"/>
          <p:cNvSpPr>
            <a:spLocks noGrp="1"/>
          </p:cNvSpPr>
          <p:nvPr>
            <p:ph idx="1"/>
          </p:nvPr>
        </p:nvSpPr>
        <p:spPr>
          <a:xfrm>
            <a:off x="611560" y="1435838"/>
            <a:ext cx="8075240" cy="4525963"/>
          </a:xfrm>
        </p:spPr>
        <p:txBody>
          <a:bodyPr/>
          <a:lstStyle>
            <a:lvl1pPr>
              <a:defRPr lang="sv-SE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5" name="Rubrik 1"/>
          <p:cNvSpPr>
            <a:spLocks noGrp="1"/>
          </p:cNvSpPr>
          <p:nvPr>
            <p:ph type="title"/>
          </p:nvPr>
        </p:nvSpPr>
        <p:spPr>
          <a:xfrm>
            <a:off x="611560" y="222248"/>
            <a:ext cx="8075240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8157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WI 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 userDrawn="1"/>
        </p:nvSpPr>
        <p:spPr>
          <a:xfrm>
            <a:off x="6948264" y="6453336"/>
            <a:ext cx="2195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siwi.org</a:t>
            </a:r>
            <a:endParaRPr lang="sv-SE" sz="900" dirty="0">
              <a:solidFill>
                <a:srgbClr val="267399"/>
              </a:solidFill>
            </a:endParaRPr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611560" y="1435838"/>
            <a:ext cx="8075240" cy="4525963"/>
          </a:xfrm>
        </p:spPr>
        <p:txBody>
          <a:bodyPr/>
          <a:lstStyle>
            <a:lvl1pPr>
              <a:defRPr lang="sv-SE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11" name="Bildobjekt 10" descr="Våg_högerställ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38" y="600342"/>
            <a:ext cx="1152128" cy="407833"/>
          </a:xfrm>
          <a:prstGeom prst="rect">
            <a:avLst/>
          </a:prstGeom>
        </p:spPr>
      </p:pic>
      <p:sp>
        <p:nvSpPr>
          <p:cNvPr id="12" name="Rubrik 1"/>
          <p:cNvSpPr>
            <a:spLocks noGrp="1"/>
          </p:cNvSpPr>
          <p:nvPr>
            <p:ph type="title"/>
          </p:nvPr>
        </p:nvSpPr>
        <p:spPr>
          <a:xfrm>
            <a:off x="611560" y="222248"/>
            <a:ext cx="7394078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302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WI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4716016" y="1700808"/>
            <a:ext cx="3695866" cy="4320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/>
          <p:cNvSpPr/>
          <p:nvPr userDrawn="1"/>
        </p:nvSpPr>
        <p:spPr>
          <a:xfrm>
            <a:off x="739774" y="1700808"/>
            <a:ext cx="3688209" cy="4320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27584" y="1816224"/>
            <a:ext cx="3600400" cy="4133056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860032" y="1816224"/>
            <a:ext cx="3574262" cy="4133056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3" name="textruta 12"/>
          <p:cNvSpPr txBox="1"/>
          <p:nvPr userDrawn="1"/>
        </p:nvSpPr>
        <p:spPr>
          <a:xfrm>
            <a:off x="6948264" y="6453336"/>
            <a:ext cx="2195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siwi.org</a:t>
            </a:r>
            <a:endParaRPr lang="sv-SE" sz="900" dirty="0">
              <a:solidFill>
                <a:srgbClr val="267399"/>
              </a:solidFill>
            </a:endParaRPr>
          </a:p>
        </p:txBody>
      </p:sp>
      <p:pic>
        <p:nvPicPr>
          <p:cNvPr id="9" name="Bildobjekt 10" descr="Våg_högerställ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38" y="600342"/>
            <a:ext cx="1152128" cy="407833"/>
          </a:xfrm>
          <a:prstGeom prst="rect">
            <a:avLst/>
          </a:prstGeom>
        </p:spPr>
      </p:pic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11560" y="222248"/>
            <a:ext cx="7394078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4949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WI fac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739774" y="1700808"/>
            <a:ext cx="2793813" cy="4320480"/>
          </a:xfrm>
          <a:prstGeom prst="rect">
            <a:avLst/>
          </a:prstGeom>
          <a:solidFill>
            <a:srgbClr val="06436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latshållare för innehåll 2"/>
          <p:cNvSpPr>
            <a:spLocks noGrp="1"/>
          </p:cNvSpPr>
          <p:nvPr>
            <p:ph sz="half" idx="1"/>
          </p:nvPr>
        </p:nvSpPr>
        <p:spPr>
          <a:xfrm>
            <a:off x="827584" y="1816224"/>
            <a:ext cx="2661181" cy="4133056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948264" y="6453336"/>
            <a:ext cx="2195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siwi.org</a:t>
            </a:r>
            <a:endParaRPr lang="sv-SE" sz="900" dirty="0">
              <a:solidFill>
                <a:srgbClr val="267399"/>
              </a:solidFill>
            </a:endParaRPr>
          </a:p>
        </p:txBody>
      </p:sp>
      <p:pic>
        <p:nvPicPr>
          <p:cNvPr id="9" name="Bildobjekt 10" descr="Våg_högerställ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38" y="600342"/>
            <a:ext cx="1152128" cy="407833"/>
          </a:xfrm>
          <a:prstGeom prst="rect">
            <a:avLst/>
          </a:prstGeom>
        </p:spPr>
      </p:pic>
      <p:sp>
        <p:nvSpPr>
          <p:cNvPr id="13" name="Rubrik 1"/>
          <p:cNvSpPr>
            <a:spLocks noGrp="1"/>
          </p:cNvSpPr>
          <p:nvPr>
            <p:ph type="title"/>
          </p:nvPr>
        </p:nvSpPr>
        <p:spPr>
          <a:xfrm>
            <a:off x="611560" y="222248"/>
            <a:ext cx="7394078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4236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IWI-SWH_307_150318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52" y="6082431"/>
            <a:ext cx="1643529" cy="538750"/>
          </a:xfrm>
          <a:prstGeom prst="rect">
            <a:avLst/>
          </a:prstGeom>
        </p:spPr>
      </p:pic>
      <p:sp>
        <p:nvSpPr>
          <p:cNvPr id="13" name="textruta 12"/>
          <p:cNvSpPr txBox="1"/>
          <p:nvPr userDrawn="1"/>
        </p:nvSpPr>
        <p:spPr>
          <a:xfrm>
            <a:off x="179512" y="6453336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swedishwaterhouse.se</a:t>
            </a:r>
            <a:endParaRPr lang="sv-SE" sz="900" dirty="0">
              <a:solidFill>
                <a:srgbClr val="267399"/>
              </a:solidFill>
            </a:endParaRPr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611560" y="1435838"/>
            <a:ext cx="8075240" cy="4525963"/>
          </a:xfrm>
        </p:spPr>
        <p:txBody>
          <a:bodyPr/>
          <a:lstStyle>
            <a:lvl1pPr>
              <a:defRPr lang="sv-SE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11560" y="222248"/>
            <a:ext cx="8075240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3639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H 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 userDrawn="1"/>
        </p:nvSpPr>
        <p:spPr>
          <a:xfrm>
            <a:off x="6948264" y="6453336"/>
            <a:ext cx="2195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900" dirty="0" smtClean="0">
                <a:solidFill>
                  <a:srgbClr val="267399"/>
                </a:solidFill>
              </a:rPr>
              <a:t>©</a:t>
            </a:r>
            <a:r>
              <a:rPr lang="sv-SE" sz="900" baseline="0" dirty="0" smtClean="0">
                <a:solidFill>
                  <a:srgbClr val="267399"/>
                </a:solidFill>
              </a:rPr>
              <a:t> SIWI | </a:t>
            </a:r>
            <a:r>
              <a:rPr lang="sv-SE" sz="900" baseline="0" dirty="0" err="1" smtClean="0">
                <a:solidFill>
                  <a:srgbClr val="267399"/>
                </a:solidFill>
              </a:rPr>
              <a:t>swedishwaterhouse.se</a:t>
            </a:r>
            <a:endParaRPr lang="sv-SE" sz="900" dirty="0">
              <a:solidFill>
                <a:srgbClr val="267399"/>
              </a:solidFill>
            </a:endParaRPr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611560" y="1435838"/>
            <a:ext cx="8075240" cy="4525963"/>
          </a:xfrm>
        </p:spPr>
        <p:txBody>
          <a:bodyPr/>
          <a:lstStyle>
            <a:lvl1pPr>
              <a:defRPr lang="sv-SE" sz="3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8" name="Bildobjekt 7" descr="Våg_högerställ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38" y="600342"/>
            <a:ext cx="1152128" cy="407833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611560" y="222248"/>
            <a:ext cx="7394078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80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39552" y="341784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9552" y="1600200"/>
            <a:ext cx="8147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-36512" y="65253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0528202-7708-4436-9B4D-817B467589BD}" type="datetimeFigureOut">
              <a:rPr lang="sv-SE" smtClean="0"/>
              <a:pPr/>
              <a:t>2015-09-02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rgbClr val="BFBFB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046912" y="65253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8489B49E-4335-4A9E-B244-58610EB55F4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274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84" r:id="rId3"/>
    <p:sldLayoutId id="2147483675" r:id="rId4"/>
    <p:sldLayoutId id="2147483674" r:id="rId5"/>
    <p:sldLayoutId id="2147483652" r:id="rId6"/>
    <p:sldLayoutId id="2147483679" r:id="rId7"/>
    <p:sldLayoutId id="2147483676" r:id="rId8"/>
    <p:sldLayoutId id="2147483677" r:id="rId9"/>
    <p:sldLayoutId id="2147483678" r:id="rId10"/>
    <p:sldLayoutId id="2147483680" r:id="rId11"/>
    <p:sldLayoutId id="2147483658" r:id="rId12"/>
    <p:sldLayoutId id="2147483657" r:id="rId13"/>
    <p:sldLayoutId id="2147483660" r:id="rId14"/>
    <p:sldLayoutId id="2147483681" r:id="rId15"/>
    <p:sldLayoutId id="2147483687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00" y="1620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8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2000" indent="-2520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612000" indent="-2880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972000" indent="-324000" algn="l" defTabSz="914400" rtl="0" eaLnBrk="1" latinLnBrk="0" hangingPunct="1">
        <a:spcBef>
          <a:spcPct val="20000"/>
        </a:spcBef>
        <a:buFont typeface="Lucida Grande"/>
        <a:buChar char="-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witchurbanwater.eu/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jenny.gronwall@siwi.org" TargetMode="External"/><Relationship Id="rId7" Type="http://schemas.openxmlformats.org/officeDocument/2006/relationships/image" Target="../media/image10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hyperlink" Target="http://www.upgro.org/" TargetMode="External"/><Relationship Id="rId4" Type="http://schemas.openxmlformats.org/officeDocument/2006/relationships/hyperlink" Target="http://t-group.scienc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 smtClean="0"/>
              <a:t>Groundwater in urban slums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9179" y="2375709"/>
            <a:ext cx="5106114" cy="1367118"/>
          </a:xfrm>
        </p:spPr>
        <p:txBody>
          <a:bodyPr/>
          <a:lstStyle/>
          <a:p>
            <a:r>
              <a:rPr lang="en-GB" noProof="0" dirty="0" smtClean="0"/>
              <a:t>Dr Jenny Grönwall</a:t>
            </a:r>
          </a:p>
          <a:p>
            <a:r>
              <a:rPr lang="en-GB" dirty="0" smtClean="0"/>
              <a:t>SIWI </a:t>
            </a:r>
          </a:p>
        </p:txBody>
      </p:sp>
      <p:pic>
        <p:nvPicPr>
          <p:cNvPr id="9" name="Bildobjekt 8" descr="Våg_vänsterställ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9" y="1417545"/>
            <a:ext cx="1145430" cy="432048"/>
          </a:xfrm>
          <a:prstGeom prst="rect">
            <a:avLst/>
          </a:prstGeom>
        </p:spPr>
      </p:pic>
      <p:sp>
        <p:nvSpPr>
          <p:cNvPr id="5" name="AutoShape 4" descr="http://t-group.science/wp-content/uploads/2015/08/IMG_20150821_122541-700x300.jpg"/>
          <p:cNvSpPr>
            <a:spLocks noChangeAspect="1" noChangeArrowheads="1"/>
          </p:cNvSpPr>
          <p:nvPr/>
        </p:nvSpPr>
        <p:spPr bwMode="auto">
          <a:xfrm>
            <a:off x="155575" y="-1371600"/>
            <a:ext cx="666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6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35838"/>
            <a:ext cx="8075240" cy="47144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200" b="1" u="sng" dirty="0" smtClean="0"/>
              <a:t>Characteristics</a:t>
            </a:r>
            <a:endParaRPr lang="en-GB" sz="3200" b="1" u="sng" dirty="0"/>
          </a:p>
          <a:p>
            <a:pPr marL="0" indent="0">
              <a:buNone/>
            </a:pPr>
            <a:endParaRPr lang="en-GB" sz="3200" dirty="0"/>
          </a:p>
          <a:p>
            <a:pPr marL="2154238" indent="-2154238" defTabSz="719138">
              <a:buNone/>
            </a:pPr>
            <a:r>
              <a:rPr lang="en-GB" sz="3200" dirty="0"/>
              <a:t>Complex: 	Many interacting ‘dimensions’ : social, political, legal, economical,</a:t>
            </a:r>
          </a:p>
          <a:p>
            <a:pPr marL="2154238" indent="-2154238" defTabSz="719138">
              <a:buNone/>
            </a:pPr>
            <a:r>
              <a:rPr lang="en-GB" sz="3200" dirty="0"/>
              <a:t> 		religious, environmental, infrastructural, etc.</a:t>
            </a:r>
          </a:p>
          <a:p>
            <a:pPr marL="2154238" indent="-2154238" defTabSz="719138">
              <a:buNone/>
            </a:pPr>
            <a:r>
              <a:rPr lang="en-GB" sz="3200" dirty="0"/>
              <a:t>Self-organizing: 	Emerge from elements making up the system</a:t>
            </a:r>
          </a:p>
          <a:p>
            <a:pPr marL="2154238" indent="-2154238" defTabSz="719138">
              <a:buNone/>
            </a:pPr>
            <a:r>
              <a:rPr lang="en-GB" sz="3200" dirty="0"/>
              <a:t>Adaptive: 		Ability to change their </a:t>
            </a:r>
            <a:r>
              <a:rPr lang="en-GB" sz="3200" dirty="0" err="1"/>
              <a:t>behavior</a:t>
            </a:r>
            <a:r>
              <a:rPr lang="en-GB" sz="3200" dirty="0"/>
              <a:t> and adapt to new relationships</a:t>
            </a:r>
          </a:p>
          <a:p>
            <a:pPr marL="2154238" indent="-2154238" defTabSz="719138">
              <a:buNone/>
            </a:pPr>
            <a:r>
              <a:rPr lang="en-GB" sz="3200" dirty="0"/>
              <a:t>Dynamic: 		Can undergo rapid and unpredictable transformations</a:t>
            </a:r>
          </a:p>
          <a:p>
            <a:pPr marL="2154238" indent="-2154238" defTabSz="719138">
              <a:buNone/>
            </a:pPr>
            <a:r>
              <a:rPr lang="en-GB" sz="3200" dirty="0"/>
              <a:t>Co-evolving: 	Change and are changed by their environment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Slums as complex adaptive systems (CAS)</a:t>
            </a:r>
          </a:p>
        </p:txBody>
      </p:sp>
    </p:spTree>
    <p:extLst>
      <p:ext uri="{BB962C8B-B14F-4D97-AF65-F5344CB8AC3E}">
        <p14:creationId xmlns:p14="http://schemas.microsoft.com/office/powerpoint/2010/main" val="31673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92" y="4143608"/>
            <a:ext cx="6333578" cy="271439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dirty="0"/>
              <a:t>Hydrogeology: drilling, aquifer characterization, network design, piezometer installation, automated monitoring (e.g</a:t>
            </a:r>
            <a:r>
              <a:rPr lang="en-GB" dirty="0" smtClean="0"/>
              <a:t>. </a:t>
            </a:r>
            <a:r>
              <a:rPr lang="en-GB" dirty="0" err="1" smtClean="0"/>
              <a:t>arduinos</a:t>
            </a:r>
            <a:r>
              <a:rPr lang="en-GB" dirty="0"/>
              <a:t>)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GB" sz="1600" dirty="0"/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dirty="0"/>
              <a:t>Groundwater quality: chemistry and viral pathogens, perhaps pharmaceuticals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Systems above </a:t>
            </a:r>
            <a:r>
              <a:rPr lang="en-GB" dirty="0"/>
              <a:t>and below </a:t>
            </a:r>
            <a:r>
              <a:rPr lang="en-GB" dirty="0" smtClean="0"/>
              <a:t>ground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4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64" y="1435100"/>
            <a:ext cx="6554659" cy="45259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Selected viruses (</a:t>
            </a:r>
            <a:r>
              <a:rPr lang="en-GB" dirty="0" err="1"/>
              <a:t>gc</a:t>
            </a:r>
            <a:r>
              <a:rPr lang="en-GB" dirty="0"/>
              <a:t>/ml) </a:t>
            </a:r>
            <a:r>
              <a:rPr lang="en-GB" dirty="0" err="1"/>
              <a:t>Bwaise</a:t>
            </a:r>
            <a:r>
              <a:rPr lang="en-GB" dirty="0"/>
              <a:t> </a:t>
            </a:r>
            <a:r>
              <a:rPr lang="en-GB" dirty="0" smtClean="0"/>
              <a:t>slum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52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 smtClean="0"/>
              <a:t>Management and governance</a:t>
            </a:r>
            <a:r>
              <a:rPr lang="en-GB" dirty="0"/>
              <a:t>, </a:t>
            </a:r>
            <a:r>
              <a:rPr lang="en-GB" dirty="0" smtClean="0"/>
              <a:t>law and policy, social norms and power dynamics</a:t>
            </a:r>
            <a:endParaRPr lang="en-GB" dirty="0"/>
          </a:p>
          <a:p>
            <a:pPr lvl="0"/>
            <a:r>
              <a:rPr lang="en-GB" dirty="0"/>
              <a:t>Economics: (qualitative and quantitative) </a:t>
            </a:r>
            <a:r>
              <a:rPr lang="en-US" dirty="0"/>
              <a:t>surveys among users and producers of groundwater, formal or informal operators (households, informal and formal private water vendors, state-owned enterprises or utilities).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Governance and economics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47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 smtClean="0"/>
              <a:t>Who gets groundwater, when and how?</a:t>
            </a:r>
          </a:p>
          <a:p>
            <a:r>
              <a:rPr lang="en-GB" dirty="0" smtClean="0"/>
              <a:t>Map actors and stakeholders at different levels, the processes for planning and decision making, the institutions, the norms and regulations…</a:t>
            </a:r>
          </a:p>
          <a:p>
            <a:r>
              <a:rPr lang="en-GB" dirty="0"/>
              <a:t>Evaluate </a:t>
            </a:r>
            <a:r>
              <a:rPr lang="en-GB" dirty="0" smtClean="0"/>
              <a:t>the level of transparency, accountability, participation and integrity in decision making (criteria of good governance)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Urban groundwater governance</a:t>
            </a:r>
          </a:p>
        </p:txBody>
      </p:sp>
    </p:spTree>
    <p:extLst>
      <p:ext uri="{BB962C8B-B14F-4D97-AF65-F5344CB8AC3E}">
        <p14:creationId xmlns:p14="http://schemas.microsoft.com/office/powerpoint/2010/main" val="685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i="1" dirty="0"/>
              <a:t>Shifts from one regime to another;</a:t>
            </a:r>
          </a:p>
          <a:p>
            <a:pPr marL="0" indent="0">
              <a:buNone/>
            </a:pPr>
            <a:r>
              <a:rPr lang="en-GB" sz="3200" i="1" dirty="0"/>
              <a:t>Structural change in the way a societal system operates. Long-term process (25-50 years) </a:t>
            </a:r>
          </a:p>
          <a:p>
            <a:pPr marL="0" indent="0">
              <a:buNone/>
            </a:pPr>
            <a:r>
              <a:rPr lang="en-GB" sz="3200" i="1" dirty="0"/>
              <a:t>resulting from a co-evolution of cultural, institutional, economical, ecological and technological processes and developments on various scales (multi-level)</a:t>
            </a:r>
            <a:endParaRPr lang="en-GB" sz="32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44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/>
              <a:t>A social learning protocol aimed at making controlled and intentional changes in a societal CAS in order to create or spark a system change;</a:t>
            </a:r>
          </a:p>
          <a:p>
            <a:pPr marL="0" indent="0">
              <a:buNone/>
            </a:pPr>
            <a:r>
              <a:rPr lang="en-GB" sz="2400" dirty="0" smtClean="0"/>
              <a:t>Recognized during SWITCH (</a:t>
            </a:r>
            <a:r>
              <a:rPr lang="en-GB" sz="2400" dirty="0" smtClean="0">
                <a:hlinkClick r:id="rId2"/>
              </a:rPr>
              <a:t>www.switchurbanwater.eu</a:t>
            </a:r>
            <a:r>
              <a:rPr lang="en-GB" sz="2400" dirty="0" smtClean="0"/>
              <a:t>)</a:t>
            </a:r>
          </a:p>
          <a:p>
            <a:pPr marL="0" indent="0">
              <a:buNone/>
            </a:pPr>
            <a:endParaRPr lang="en-GB" sz="1100" dirty="0" smtClean="0"/>
          </a:p>
          <a:p>
            <a:pPr marL="0" indent="0">
              <a:buNone/>
            </a:pPr>
            <a:r>
              <a:rPr lang="en-GB" sz="2400" dirty="0" smtClean="0"/>
              <a:t>Existing practical toolbox of participatory techniques;</a:t>
            </a:r>
          </a:p>
          <a:p>
            <a:pPr marL="0" indent="0">
              <a:buNone/>
            </a:pPr>
            <a:r>
              <a:rPr lang="en-GB" sz="2400" dirty="0" smtClean="0"/>
              <a:t>Easy to include water governance issues;</a:t>
            </a:r>
          </a:p>
          <a:p>
            <a:pPr marL="0" indent="0">
              <a:buNone/>
            </a:pPr>
            <a:endParaRPr lang="en-GB" sz="1000" dirty="0" smtClean="0"/>
          </a:p>
          <a:p>
            <a:pPr marL="0" indent="0">
              <a:buNone/>
            </a:pPr>
            <a:r>
              <a:rPr lang="en-GB" sz="2400" dirty="0" smtClean="0"/>
              <a:t>But:</a:t>
            </a:r>
          </a:p>
          <a:p>
            <a:pPr marL="0" indent="0">
              <a:buNone/>
            </a:pPr>
            <a:r>
              <a:rPr lang="en-GB" sz="2400" dirty="0" smtClean="0"/>
              <a:t>Never applied to urban groundwater governance;</a:t>
            </a:r>
          </a:p>
          <a:p>
            <a:pPr marL="0" indent="0">
              <a:buNone/>
            </a:pPr>
            <a:r>
              <a:rPr lang="en-GB" sz="2400" dirty="0" smtClean="0"/>
              <a:t>Never applied to SSA;</a:t>
            </a:r>
          </a:p>
          <a:p>
            <a:pPr marL="0" indent="0">
              <a:buNone/>
            </a:pPr>
            <a:r>
              <a:rPr lang="en-GB" sz="2400" dirty="0" smtClean="0"/>
              <a:t>Framework of power dynamics poorly developed</a:t>
            </a:r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Transition </a:t>
            </a:r>
            <a:r>
              <a:rPr lang="nl-NL" dirty="0" smtClean="0"/>
              <a:t>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2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TM cycle in an </a:t>
            </a:r>
            <a:r>
              <a:rPr lang="en-GB" dirty="0" smtClean="0"/>
              <a:t>S-curve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1560" y="1987952"/>
            <a:ext cx="7883942" cy="43001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629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Who is doing this?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i="1" dirty="0" smtClean="0"/>
              <a:t>The </a:t>
            </a:r>
            <a:r>
              <a:rPr lang="en-GB" i="1" dirty="0"/>
              <a:t>Learning </a:t>
            </a:r>
            <a:r>
              <a:rPr lang="en-GB" i="1" dirty="0" smtClean="0"/>
              <a:t>Alliance</a:t>
            </a:r>
            <a:endParaRPr lang="en-GB" i="1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885" y="1435100"/>
            <a:ext cx="7106217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51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435839"/>
            <a:ext cx="8075240" cy="3086058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10-15 people;</a:t>
            </a:r>
          </a:p>
          <a:p>
            <a:r>
              <a:rPr lang="en-US" sz="3200" dirty="0"/>
              <a:t>Multi-sectoral, multi-level urban frontrunners;</a:t>
            </a:r>
          </a:p>
          <a:p>
            <a:r>
              <a:rPr lang="en-US" sz="3200" dirty="0" smtClean="0"/>
              <a:t>Will </a:t>
            </a:r>
            <a:r>
              <a:rPr lang="en-US" sz="3200" dirty="0"/>
              <a:t>use information </a:t>
            </a:r>
            <a:r>
              <a:rPr lang="en-US" sz="3200" dirty="0" smtClean="0"/>
              <a:t>gathered in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phase;</a:t>
            </a:r>
            <a:endParaRPr lang="en-US" sz="3200" dirty="0"/>
          </a:p>
          <a:p>
            <a:r>
              <a:rPr lang="en-US" sz="3200" dirty="0"/>
              <a:t>Learn from each other’s knowledge and perspectives (social learning);</a:t>
            </a:r>
          </a:p>
          <a:p>
            <a:r>
              <a:rPr lang="en-US" sz="3200" dirty="0"/>
              <a:t>Integration of ideas into set of transition </a:t>
            </a:r>
            <a:r>
              <a:rPr lang="en-US" sz="3200" dirty="0" smtClean="0"/>
              <a:t>experiments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Characteristics of the Learning </a:t>
            </a:r>
            <a:r>
              <a:rPr lang="en-GB" dirty="0" smtClean="0"/>
              <a:t>Alliance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9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32440" y="63813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9264B9-ED9B-4F39-9EA6-57ABDE764965}" type="slidenum">
              <a:rPr lang="en-GB" smtClean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5" name="Subtitle 4"/>
          <p:cNvSpPr txBox="1">
            <a:spLocks/>
          </p:cNvSpPr>
          <p:nvPr/>
        </p:nvSpPr>
        <p:spPr>
          <a:xfrm>
            <a:off x="467544" y="1628800"/>
            <a:ext cx="8136000" cy="2664296"/>
          </a:xfrm>
          <a:prstGeom prst="rect">
            <a:avLst/>
          </a:prstGeom>
        </p:spPr>
        <p:txBody>
          <a:bodyPr/>
          <a:lstStyle/>
          <a:p>
            <a:pPr marL="252000" indent="-252000" algn="ctr">
              <a:spcBef>
                <a:spcPct val="20000"/>
              </a:spcBef>
              <a:defRPr/>
            </a:pPr>
            <a:r>
              <a:rPr lang="nl-NL" sz="2400" dirty="0" err="1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Experimenting</a:t>
            </a:r>
            <a:r>
              <a:rPr lang="nl-NL" sz="24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 </a:t>
            </a:r>
            <a:r>
              <a:rPr lang="nl-NL" sz="2400" dirty="0" err="1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with</a:t>
            </a:r>
            <a:r>
              <a:rPr lang="nl-NL" sz="24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 practical </a:t>
            </a:r>
            <a:r>
              <a:rPr lang="nl-NL" sz="2400" b="1" u="sng" dirty="0" err="1" smtClean="0">
                <a:solidFill>
                  <a:srgbClr val="FF0000"/>
                </a:solidFill>
                <a:latin typeface="Arial"/>
                <a:ea typeface="MS PGothic" pitchFamily="34" charset="-128"/>
                <a:cs typeface="Arial"/>
              </a:rPr>
              <a:t>T</a:t>
            </a:r>
            <a:r>
              <a:rPr lang="nl-NL" sz="2400" dirty="0" err="1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ransition</a:t>
            </a:r>
            <a:r>
              <a:rPr lang="nl-NL" sz="24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 </a:t>
            </a:r>
            <a:r>
              <a:rPr lang="nl-NL" sz="2400" b="1" u="sng" dirty="0" err="1" smtClean="0">
                <a:solidFill>
                  <a:srgbClr val="FF0000"/>
                </a:solidFill>
                <a:latin typeface="Arial"/>
                <a:ea typeface="MS PGothic" pitchFamily="34" charset="-128"/>
                <a:cs typeface="Arial"/>
              </a:rPr>
              <a:t>Gro</a:t>
            </a:r>
            <a:r>
              <a:rPr lang="nl-NL" sz="2400" dirty="0" err="1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undwater</a:t>
            </a:r>
            <a:r>
              <a:rPr lang="nl-NL" sz="24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 management </a:t>
            </a:r>
            <a:r>
              <a:rPr lang="nl-NL" sz="2400" dirty="0" err="1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strategies</a:t>
            </a:r>
            <a:r>
              <a:rPr lang="nl-NL" sz="24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 </a:t>
            </a:r>
            <a:r>
              <a:rPr lang="nl-NL" sz="2400" dirty="0" err="1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for</a:t>
            </a:r>
            <a:r>
              <a:rPr lang="nl-NL" sz="24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 the </a:t>
            </a:r>
            <a:r>
              <a:rPr lang="nl-NL" sz="2400" b="1" u="sng" dirty="0" err="1" smtClean="0">
                <a:solidFill>
                  <a:srgbClr val="FF0000"/>
                </a:solidFill>
                <a:latin typeface="Arial"/>
                <a:ea typeface="MS PGothic" pitchFamily="34" charset="-128"/>
                <a:cs typeface="Arial"/>
              </a:rPr>
              <a:t>U</a:t>
            </a:r>
            <a:r>
              <a:rPr lang="nl-NL" sz="2400" dirty="0" err="1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rban</a:t>
            </a:r>
            <a:r>
              <a:rPr lang="nl-NL" sz="24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 </a:t>
            </a:r>
            <a:r>
              <a:rPr lang="nl-NL" sz="2400" b="1" u="sng" dirty="0" err="1" smtClean="0">
                <a:solidFill>
                  <a:srgbClr val="FF0000"/>
                </a:solidFill>
                <a:latin typeface="Arial"/>
                <a:ea typeface="MS PGothic" pitchFamily="34" charset="-128"/>
                <a:cs typeface="Arial"/>
              </a:rPr>
              <a:t>P</a:t>
            </a:r>
            <a:r>
              <a:rPr lang="nl-NL" sz="2400" dirty="0" err="1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oor</a:t>
            </a:r>
            <a:r>
              <a:rPr lang="nl-NL" sz="24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 in </a:t>
            </a:r>
            <a:r>
              <a:rPr lang="nl-NL" sz="2400" dirty="0" err="1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Sub-Saharan</a:t>
            </a:r>
            <a:r>
              <a:rPr lang="nl-NL" sz="24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 </a:t>
            </a:r>
            <a:r>
              <a:rPr lang="nl-NL" sz="2400" dirty="0" err="1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Africa</a:t>
            </a:r>
            <a:endParaRPr lang="nl-NL" sz="2400" dirty="0" smtClean="0">
              <a:solidFill>
                <a:prstClr val="black"/>
              </a:solidFill>
              <a:latin typeface="Arial"/>
              <a:ea typeface="MS PGothic" pitchFamily="34" charset="-128"/>
              <a:cs typeface="Arial"/>
            </a:endParaRPr>
          </a:p>
          <a:p>
            <a:pPr marL="252000" indent="-252000" algn="ctr">
              <a:spcBef>
                <a:spcPct val="20000"/>
              </a:spcBef>
              <a:defRPr/>
            </a:pPr>
            <a:r>
              <a:rPr lang="nl-NL" sz="24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(</a:t>
            </a:r>
            <a:r>
              <a:rPr lang="nl-NL" sz="2400" dirty="0" err="1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T-GroUP</a:t>
            </a:r>
            <a:r>
              <a:rPr lang="nl-NL" sz="24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)</a:t>
            </a:r>
          </a:p>
          <a:p>
            <a:pPr marL="252000" indent="-252000" algn="ctr">
              <a:spcBef>
                <a:spcPct val="20000"/>
              </a:spcBef>
              <a:defRPr/>
            </a:pPr>
            <a:endParaRPr lang="nl-NL" dirty="0" smtClean="0">
              <a:solidFill>
                <a:prstClr val="black"/>
              </a:solidFill>
              <a:latin typeface="Arial"/>
              <a:ea typeface="MS PGothic" pitchFamily="34" charset="-128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4117" y="99412"/>
            <a:ext cx="1098276" cy="10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b="18738"/>
          <a:stretch>
            <a:fillRect/>
          </a:stretch>
        </p:blipFill>
        <p:spPr bwMode="auto">
          <a:xfrm>
            <a:off x="140545" y="133108"/>
            <a:ext cx="2595225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 t="-222"/>
          <a:stretch>
            <a:fillRect/>
          </a:stretch>
        </p:blipFill>
        <p:spPr bwMode="auto">
          <a:xfrm>
            <a:off x="315020" y="4353764"/>
            <a:ext cx="8516937" cy="239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93096"/>
            <a:ext cx="9144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613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703" y="1435100"/>
            <a:ext cx="6840582" cy="45259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TM activities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1560" y="5961063"/>
            <a:ext cx="73940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200" dirty="0"/>
              <a:t>Action-oriented research: carry out the social learning protocol</a:t>
            </a:r>
          </a:p>
        </p:txBody>
      </p:sp>
    </p:spTree>
    <p:extLst>
      <p:ext uri="{BB962C8B-B14F-4D97-AF65-F5344CB8AC3E}">
        <p14:creationId xmlns:p14="http://schemas.microsoft.com/office/powerpoint/2010/main" val="387893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598" y="-371877"/>
            <a:ext cx="4836253" cy="362719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48417" y="2847749"/>
            <a:ext cx="6034617" cy="45259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222248"/>
            <a:ext cx="3647289" cy="1706760"/>
          </a:xfrm>
        </p:spPr>
        <p:txBody>
          <a:bodyPr>
            <a:normAutofit/>
          </a:bodyPr>
          <a:lstStyle/>
          <a:p>
            <a:r>
              <a:rPr lang="en-GB" dirty="0" smtClean="0"/>
              <a:t>Learning has </a:t>
            </a:r>
            <a:br>
              <a:rPr lang="en-GB" dirty="0" smtClean="0"/>
            </a:br>
            <a:r>
              <a:rPr lang="en-GB" dirty="0" smtClean="0"/>
              <a:t>already begun…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5313"/>
            <a:ext cx="4947781" cy="37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6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4" descr="5758482758_ef179f1b31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9" y="201706"/>
            <a:ext cx="8658411" cy="56755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91880" y="836712"/>
            <a:ext cx="5040560" cy="3024336"/>
          </a:xfrm>
          <a:prstGeom prst="rect">
            <a:avLst/>
          </a:prstGeom>
          <a:solidFill>
            <a:srgbClr val="064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18" name="Subtitle 1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>
                <a:hlinkClick r:id="rId3"/>
              </a:rPr>
              <a:t>jenny.gronwall@siwi.org</a:t>
            </a:r>
            <a:endParaRPr lang="en-GB" dirty="0" smtClean="0"/>
          </a:p>
          <a:p>
            <a:r>
              <a:rPr lang="en-GB" dirty="0">
                <a:hlinkClick r:id="rId4"/>
              </a:rPr>
              <a:t>http://t-group.science</a:t>
            </a:r>
            <a:r>
              <a:rPr lang="en-GB" dirty="0" smtClean="0">
                <a:hlinkClick r:id="rId4"/>
              </a:rPr>
              <a:t>/</a:t>
            </a:r>
            <a:r>
              <a:rPr lang="en-GB" dirty="0" smtClean="0"/>
              <a:t> </a:t>
            </a:r>
          </a:p>
          <a:p>
            <a:r>
              <a:rPr lang="en-GB" dirty="0" smtClean="0">
                <a:hlinkClick r:id="rId5"/>
              </a:rPr>
              <a:t>www.UPGro.org</a:t>
            </a:r>
            <a:r>
              <a:rPr lang="en-GB" dirty="0" smtClean="0"/>
              <a:t>  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4117" y="99412"/>
            <a:ext cx="1098276" cy="10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 b="18738"/>
          <a:stretch>
            <a:fillRect/>
          </a:stretch>
        </p:blipFill>
        <p:spPr bwMode="auto">
          <a:xfrm>
            <a:off x="140545" y="133108"/>
            <a:ext cx="2595225" cy="108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16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Potential in </a:t>
            </a:r>
            <a:r>
              <a:rPr lang="en-GB" i="1" dirty="0" smtClean="0"/>
              <a:t>ground</a:t>
            </a:r>
            <a:r>
              <a:rPr lang="en-GB" dirty="0" smtClean="0"/>
              <a:t>water for development through focus on the users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6306"/>
            <a:ext cx="9144000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0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8515" y="1435838"/>
            <a:ext cx="8217074" cy="3043873"/>
          </a:xfrm>
        </p:spPr>
        <p:txBody>
          <a:bodyPr>
            <a:noAutofit/>
          </a:bodyPr>
          <a:lstStyle/>
          <a:p>
            <a:r>
              <a:rPr lang="en-GB" sz="2100" dirty="0" smtClean="0"/>
              <a:t>Inadequate (piped &amp; public) water services in slums in Sub-Saharan Africa (SSA)</a:t>
            </a:r>
          </a:p>
          <a:p>
            <a:r>
              <a:rPr lang="en-GB" sz="2100" dirty="0" smtClean="0"/>
              <a:t>269M urban </a:t>
            </a:r>
            <a:r>
              <a:rPr lang="en-GB" sz="2100" dirty="0"/>
              <a:t>dwellers depend on wells as their</a:t>
            </a:r>
          </a:p>
          <a:p>
            <a:r>
              <a:rPr lang="en-GB" sz="2100" dirty="0"/>
              <a:t>principal </a:t>
            </a:r>
            <a:r>
              <a:rPr lang="en-GB" sz="2100" dirty="0" smtClean="0"/>
              <a:t>source;</a:t>
            </a:r>
          </a:p>
          <a:p>
            <a:r>
              <a:rPr lang="en-GB" sz="2100" dirty="0" smtClean="0"/>
              <a:t>Urban poor rely in part or in full on groundwater;</a:t>
            </a:r>
          </a:p>
          <a:p>
            <a:r>
              <a:rPr lang="en-GB" sz="2100" dirty="0" smtClean="0"/>
              <a:t>Public standpipes, springs, private vendors,</a:t>
            </a:r>
            <a:br>
              <a:rPr lang="en-GB" sz="2100" dirty="0" smtClean="0"/>
            </a:br>
            <a:r>
              <a:rPr lang="en-GB" sz="2100" dirty="0" smtClean="0"/>
              <a:t>self-supply from </a:t>
            </a:r>
            <a:r>
              <a:rPr lang="en-GB" sz="2100" dirty="0"/>
              <a:t>own or shared </a:t>
            </a:r>
            <a:r>
              <a:rPr lang="en-GB" sz="2100" dirty="0" smtClean="0"/>
              <a:t>wells,</a:t>
            </a:r>
            <a:br>
              <a:rPr lang="en-GB" sz="2100" dirty="0" smtClean="0"/>
            </a:br>
            <a:r>
              <a:rPr lang="en-GB" sz="2100" dirty="0" smtClean="0"/>
              <a:t>and/or </a:t>
            </a:r>
            <a:r>
              <a:rPr lang="en-GB" sz="2100" dirty="0"/>
              <a:t>NGO-run </a:t>
            </a:r>
            <a:r>
              <a:rPr lang="en-GB" sz="2100" dirty="0" smtClean="0"/>
              <a:t>kiosks (Grönwall et al., 2010)</a:t>
            </a:r>
            <a:endParaRPr lang="nl-NL" sz="21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Groundwater and the urban poor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IMG_5271.JPG"/>
          <p:cNvPicPr>
            <a:picLocks noChangeAspect="1"/>
          </p:cNvPicPr>
          <p:nvPr/>
        </p:nvPicPr>
        <p:blipFill>
          <a:blip r:embed="rId3"/>
          <a:srcRect l="709" t="-17" r="7775" b="-160"/>
          <a:stretch>
            <a:fillRect/>
          </a:stretch>
        </p:blipFill>
        <p:spPr>
          <a:xfrm>
            <a:off x="6296015" y="4894935"/>
            <a:ext cx="2692785" cy="1963065"/>
          </a:xfrm>
          <a:prstGeom prst="rect">
            <a:avLst/>
          </a:prstGeom>
        </p:spPr>
      </p:pic>
      <p:pic>
        <p:nvPicPr>
          <p:cNvPr id="9" name="Picture 8" descr="IMG_5301.JPG"/>
          <p:cNvPicPr>
            <a:picLocks noChangeAspect="1"/>
          </p:cNvPicPr>
          <p:nvPr/>
        </p:nvPicPr>
        <p:blipFill>
          <a:blip r:embed="rId4"/>
          <a:srcRect l="1539" r="1851" b="145"/>
          <a:stretch>
            <a:fillRect/>
          </a:stretch>
        </p:blipFill>
        <p:spPr>
          <a:xfrm>
            <a:off x="3304338" y="4908395"/>
            <a:ext cx="2770321" cy="1907008"/>
          </a:xfrm>
          <a:prstGeom prst="rect">
            <a:avLst/>
          </a:prstGeom>
        </p:spPr>
      </p:pic>
      <p:pic>
        <p:nvPicPr>
          <p:cNvPr id="10" name="Picture 2" descr="D:\JW IHE\old projects and directories\SCUSA\Meetings\kick-off December 2008\2008_12_03\SDC101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6015" y="2460122"/>
            <a:ext cx="2692785" cy="2019589"/>
          </a:xfrm>
          <a:prstGeom prst="rect">
            <a:avLst/>
          </a:prstGeom>
          <a:noFill/>
        </p:spPr>
      </p:pic>
      <p:pic>
        <p:nvPicPr>
          <p:cNvPr id="11" name="Picture 3" descr="D:\JW IHE\old projects and directories\SCUSA\internet site\photoos\24. Evidence of microbial risks to children in Bwaise III.JPG"/>
          <p:cNvPicPr>
            <a:picLocks noChangeAspect="1" noChangeArrowheads="1"/>
          </p:cNvPicPr>
          <p:nvPr/>
        </p:nvPicPr>
        <p:blipFill>
          <a:blip r:embed="rId6"/>
          <a:srcRect l="7540"/>
          <a:stretch>
            <a:fillRect/>
          </a:stretch>
        </p:blipFill>
        <p:spPr bwMode="auto">
          <a:xfrm>
            <a:off x="293535" y="4908395"/>
            <a:ext cx="2789447" cy="2019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58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548572"/>
            <a:ext cx="807524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100" dirty="0"/>
              <a:t>F</a:t>
            </a:r>
            <a:r>
              <a:rPr lang="en-US" sz="3100" dirty="0"/>
              <a:t>rom 2010 to 2050: urban population from 300 million to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&gt; </a:t>
            </a:r>
            <a:r>
              <a:rPr lang="en-US" sz="3100" dirty="0"/>
              <a:t>1 billion. Mostly </a:t>
            </a:r>
            <a:r>
              <a:rPr lang="en-US" sz="3100" dirty="0" smtClean="0"/>
              <a:t>slums/informal areas – unplanned for. </a:t>
            </a:r>
            <a:endParaRPr lang="en-US" sz="3100" dirty="0"/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dirty="0"/>
              <a:t>Mixed groundwater use will remain, but:</a:t>
            </a:r>
          </a:p>
          <a:p>
            <a:pPr marL="457200" lvl="1" indent="0">
              <a:buNone/>
            </a:pPr>
            <a:r>
              <a:rPr lang="en-US" sz="3100" dirty="0"/>
              <a:t> good / safe quality groundwater is scarce;</a:t>
            </a:r>
          </a:p>
          <a:p>
            <a:pPr marL="457200" lvl="1" indent="0">
              <a:buNone/>
            </a:pPr>
            <a:r>
              <a:rPr lang="en-US" sz="3100" dirty="0"/>
              <a:t> no (or insufficient) institutions </a:t>
            </a:r>
            <a:r>
              <a:rPr lang="en-US" sz="3100" i="1" dirty="0"/>
              <a:t>managing</a:t>
            </a:r>
            <a:r>
              <a:rPr lang="en-US" sz="3100" dirty="0"/>
              <a:t> urban groundwater </a:t>
            </a:r>
            <a:r>
              <a:rPr lang="en-US" sz="3100" dirty="0" smtClean="0"/>
              <a:t>reserves (especially with regards to CC);</a:t>
            </a:r>
            <a:endParaRPr lang="en-US" sz="3100" dirty="0"/>
          </a:p>
          <a:p>
            <a:pPr marL="457200" lvl="1" indent="0">
              <a:buNone/>
            </a:pPr>
            <a:r>
              <a:rPr lang="en-US" sz="3100" dirty="0" smtClean="0">
                <a:sym typeface="Symbol" panose="05050102010706020507" pitchFamily="18" charset="2"/>
              </a:rPr>
              <a:t></a:t>
            </a:r>
            <a:r>
              <a:rPr lang="en-US" sz="3100" dirty="0" smtClean="0"/>
              <a:t> </a:t>
            </a:r>
            <a:r>
              <a:rPr lang="en-US" sz="3100" dirty="0"/>
              <a:t>(un)sustainable </a:t>
            </a:r>
            <a:r>
              <a:rPr lang="en-US" sz="3100" dirty="0" smtClean="0"/>
              <a:t>?</a:t>
            </a:r>
            <a:endParaRPr lang="en-US" sz="3100" dirty="0"/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dirty="0"/>
              <a:t>How to move away from </a:t>
            </a:r>
            <a:r>
              <a:rPr lang="en-US" sz="3100" dirty="0" smtClean="0"/>
              <a:t>non-managed </a:t>
            </a:r>
            <a:r>
              <a:rPr lang="en-US" sz="3100" dirty="0"/>
              <a:t>unsustainable practices towards sustainable urban groundwater management, which takes the interests of slum dwellers into consideration??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Groundwater and the urban 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poor, cont’d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312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8204" y="1435838"/>
            <a:ext cx="3557392" cy="4525963"/>
          </a:xfrm>
        </p:spPr>
        <p:txBody>
          <a:bodyPr>
            <a:normAutofit/>
          </a:bodyPr>
          <a:lstStyle/>
          <a:p>
            <a:pPr marL="0" lvl="0" indent="0" eaLnBrk="0" hangingPunct="0">
              <a:buNone/>
            </a:pPr>
            <a:r>
              <a:rPr lang="en-GB" sz="3200" dirty="0" smtClean="0"/>
              <a:t>What </a:t>
            </a:r>
            <a:r>
              <a:rPr lang="en-GB" sz="3200" dirty="0"/>
              <a:t>are the relationships (over time and within a defined area) between above-ground and below-ground systems</a:t>
            </a:r>
            <a:r>
              <a:rPr lang="en-GB" sz="3200" dirty="0" smtClean="0"/>
              <a:t>? What changes have been decisive?</a:t>
            </a:r>
            <a:endParaRPr lang="en-GB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Key question 1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380" y="1340229"/>
            <a:ext cx="6948517" cy="46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365248"/>
            <a:ext cx="3269940" cy="5098182"/>
          </a:xfrm>
        </p:spPr>
        <p:txBody>
          <a:bodyPr/>
          <a:lstStyle/>
          <a:p>
            <a:pPr marL="0" lvl="0" indent="0">
              <a:buNone/>
            </a:pPr>
            <a:r>
              <a:rPr lang="en-GB" sz="2800" dirty="0" smtClean="0"/>
              <a:t>Can </a:t>
            </a:r>
            <a:r>
              <a:rPr lang="en-GB" sz="2800" dirty="0"/>
              <a:t>Transition Management (TM) become a model for urban groundwater governance in Sub-Saharan Africa, and how can it be tailored and improved</a:t>
            </a:r>
            <a:r>
              <a:rPr lang="en-GB" sz="2800" dirty="0" smtClean="0"/>
              <a:t>?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question 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500" y="1827624"/>
            <a:ext cx="5262500" cy="394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04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Focus areas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1560" y="1435838"/>
            <a:ext cx="76556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/>
              <a:t>3 slums or low-income areas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en-GB" dirty="0" smtClean="0"/>
              <a:t>– our </a:t>
            </a:r>
            <a:r>
              <a:rPr lang="nl-NL" dirty="0"/>
              <a:t>‘urban laboratories</a:t>
            </a:r>
            <a:r>
              <a:rPr lang="nl-NL" dirty="0" smtClean="0"/>
              <a:t>’:</a:t>
            </a: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Sombetini slum (Arusha, Tan)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Dodowa (Accra, Gh)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Bwaise</a:t>
            </a:r>
            <a:br>
              <a:rPr lang="nl-NL" dirty="0" smtClean="0"/>
            </a:br>
            <a:r>
              <a:rPr lang="nl-NL" dirty="0" smtClean="0"/>
              <a:t>(Kampala</a:t>
            </a:r>
            <a:r>
              <a:rPr lang="nl-NL" dirty="0"/>
              <a:t>, Ug)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781" y="3620743"/>
            <a:ext cx="5761219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43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97" y="1841326"/>
            <a:ext cx="8942876" cy="36325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Characteristics of the focus areas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427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IWI">
      <a:dk1>
        <a:sysClr val="windowText" lastClr="000000"/>
      </a:dk1>
      <a:lt1>
        <a:sysClr val="window" lastClr="FFFFFF"/>
      </a:lt1>
      <a:dk2>
        <a:srgbClr val="003366"/>
      </a:dk2>
      <a:lt2>
        <a:srgbClr val="C6E7FC"/>
      </a:lt2>
      <a:accent1>
        <a:srgbClr val="3399CC"/>
      </a:accent1>
      <a:accent2>
        <a:srgbClr val="009999"/>
      </a:accent2>
      <a:accent3>
        <a:srgbClr val="66CC66"/>
      </a:accent3>
      <a:accent4>
        <a:srgbClr val="A5D028"/>
      </a:accent4>
      <a:accent5>
        <a:srgbClr val="0099CC"/>
      </a:accent5>
      <a:accent6>
        <a:srgbClr val="05E0DB"/>
      </a:accent6>
      <a:hlink>
        <a:srgbClr val="0099CC"/>
      </a:hlink>
      <a:folHlink>
        <a:srgbClr val="33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_UNESCO-IH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4B"/>
      </a:accent1>
      <a:accent2>
        <a:srgbClr val="005576"/>
      </a:accent2>
      <a:accent3>
        <a:srgbClr val="28AC8A"/>
      </a:accent3>
      <a:accent4>
        <a:srgbClr val="009FEE"/>
      </a:accent4>
      <a:accent5>
        <a:srgbClr val="808080"/>
      </a:accent5>
      <a:accent6>
        <a:srgbClr val="F79646"/>
      </a:accent6>
      <a:hlink>
        <a:srgbClr val="00004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5549</TotalTime>
  <Words>524</Words>
  <Application>Microsoft Office PowerPoint</Application>
  <PresentationFormat>On-screen Show (4:3)</PresentationFormat>
  <Paragraphs>87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MS PGothic</vt:lpstr>
      <vt:lpstr>Arial</vt:lpstr>
      <vt:lpstr>Calibri</vt:lpstr>
      <vt:lpstr>Lucida Grande</vt:lpstr>
      <vt:lpstr>Symbol</vt:lpstr>
      <vt:lpstr>Times New Roman</vt:lpstr>
      <vt:lpstr>Office-tema</vt:lpstr>
      <vt:lpstr>Presentation_UNESCO-IHE</vt:lpstr>
      <vt:lpstr>Groundwater in urban slums</vt:lpstr>
      <vt:lpstr>PowerPoint Presentation</vt:lpstr>
      <vt:lpstr>Potential in groundwater for development through focus on the users</vt:lpstr>
      <vt:lpstr>Groundwater and the urban poor</vt:lpstr>
      <vt:lpstr>Groundwater and the urban poor, cont’d</vt:lpstr>
      <vt:lpstr>Key question 1</vt:lpstr>
      <vt:lpstr>Key question 2</vt:lpstr>
      <vt:lpstr>Focus areas</vt:lpstr>
      <vt:lpstr>Characteristics of the focus areas</vt:lpstr>
      <vt:lpstr>Slums as complex adaptive systems (CAS)</vt:lpstr>
      <vt:lpstr>Systems above and below ground</vt:lpstr>
      <vt:lpstr>Selected viruses (gc/ml) Bwaise slum</vt:lpstr>
      <vt:lpstr>Governance and economics</vt:lpstr>
      <vt:lpstr>Urban groundwater governance</vt:lpstr>
      <vt:lpstr>Transition</vt:lpstr>
      <vt:lpstr>Transition management</vt:lpstr>
      <vt:lpstr>TM cycle in an S-curve </vt:lpstr>
      <vt:lpstr>Who is doing this?  The Learning Alliance</vt:lpstr>
      <vt:lpstr>Characteristics of the Learning Alliance</vt:lpstr>
      <vt:lpstr>TM activities</vt:lpstr>
      <vt:lpstr>Learning has  already begun…</vt:lpstr>
      <vt:lpstr>Thank you!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Britt-Louise Andersson</dc:creator>
  <cp:lastModifiedBy>Maryam Nastar</cp:lastModifiedBy>
  <cp:revision>200</cp:revision>
  <cp:lastPrinted>2015-08-28T11:31:10Z</cp:lastPrinted>
  <dcterms:created xsi:type="dcterms:W3CDTF">2011-08-17T13:23:24Z</dcterms:created>
  <dcterms:modified xsi:type="dcterms:W3CDTF">2015-09-02T14:17:44Z</dcterms:modified>
</cp:coreProperties>
</file>